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58" r:id="rId5"/>
    <p:sldId id="259" r:id="rId6"/>
    <p:sldId id="260" r:id="rId7"/>
    <p:sldId id="261" r:id="rId8"/>
    <p:sldId id="262" r:id="rId9"/>
    <p:sldId id="263" r:id="rId10"/>
    <p:sldId id="266" r:id="rId11"/>
    <p:sldId id="264"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7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3F3C8A-D84B-403B-ABBC-91F435A4624A}"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0BA908-89B7-46A4-B70E-0EF2F709B96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3F3C8A-D84B-403B-ABBC-91F435A4624A}"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0BA908-89B7-46A4-B70E-0EF2F709B96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3F3C8A-D84B-403B-ABBC-91F435A4624A}"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0BA908-89B7-46A4-B70E-0EF2F709B96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3F3C8A-D84B-403B-ABBC-91F435A4624A}"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0BA908-89B7-46A4-B70E-0EF2F709B96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3F3C8A-D84B-403B-ABBC-91F435A4624A}"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0BA908-89B7-46A4-B70E-0EF2F709B96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3F3C8A-D84B-403B-ABBC-91F435A4624A}" type="datetimeFigureOut">
              <a:rPr lang="en-US" smtClean="0"/>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0BA908-89B7-46A4-B70E-0EF2F709B96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3F3C8A-D84B-403B-ABBC-91F435A4624A}" type="datetimeFigureOut">
              <a:rPr lang="en-US" smtClean="0"/>
              <a:t>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0BA908-89B7-46A4-B70E-0EF2F709B96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3F3C8A-D84B-403B-ABBC-91F435A4624A}" type="datetimeFigureOut">
              <a:rPr lang="en-US" smtClean="0"/>
              <a:t>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0BA908-89B7-46A4-B70E-0EF2F709B96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3F3C8A-D84B-403B-ABBC-91F435A4624A}" type="datetimeFigureOut">
              <a:rPr lang="en-US" smtClean="0"/>
              <a:t>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0BA908-89B7-46A4-B70E-0EF2F709B96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3F3C8A-D84B-403B-ABBC-91F435A4624A}" type="datetimeFigureOut">
              <a:rPr lang="en-US" smtClean="0"/>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0BA908-89B7-46A4-B70E-0EF2F709B96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3F3C8A-D84B-403B-ABBC-91F435A4624A}" type="datetimeFigureOut">
              <a:rPr lang="en-US" smtClean="0"/>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0BA908-89B7-46A4-B70E-0EF2F709B96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3F3C8A-D84B-403B-ABBC-91F435A4624A}" type="datetimeFigureOut">
              <a:rPr lang="en-US" smtClean="0"/>
              <a:t>2/4/2014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0BA908-89B7-46A4-B70E-0EF2F709B96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Mali Work Packages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WP4 Objectives, cont.</a:t>
            </a:r>
            <a:endParaRPr lang="en-US" dirty="0"/>
          </a:p>
        </p:txBody>
      </p:sp>
      <p:sp>
        <p:nvSpPr>
          <p:cNvPr id="3" name="Content Placeholder 2"/>
          <p:cNvSpPr>
            <a:spLocks noGrp="1"/>
          </p:cNvSpPr>
          <p:nvPr>
            <p:ph idx="1"/>
          </p:nvPr>
        </p:nvSpPr>
        <p:spPr/>
        <p:txBody>
          <a:bodyPr>
            <a:noAutofit/>
          </a:bodyPr>
          <a:lstStyle/>
          <a:p>
            <a:r>
              <a:rPr lang="en-US" sz="2400" dirty="0" smtClean="0"/>
              <a:t>D. Evaluate the impact of participatory varietal testing in combination with improved crop management options on the demand for and sales of agricultural inputs and seeds of improved varieties of a range of crops (vegetables, field crops and tree seeds/seedlings/grafts ).</a:t>
            </a:r>
            <a:endParaRPr lang="en-US" sz="2400" dirty="0" smtClean="0">
              <a:solidFill>
                <a:srgbClr val="FF0000"/>
              </a:solidFill>
            </a:endParaRPr>
          </a:p>
          <a:p>
            <a:r>
              <a:rPr lang="en-US" sz="2400" dirty="0" smtClean="0"/>
              <a:t>E.  Facilitate access to knowledge and information about markets, options, integrated innovations and inputs for sustainable intensification in order to encourage adoption. </a:t>
            </a:r>
          </a:p>
          <a:p>
            <a:r>
              <a:rPr lang="en-US" sz="2400" dirty="0" smtClean="0"/>
              <a:t>F. Strengthen the capacities of local stakeholders (farmers, extension and research staff…) in evaluating and testing sustainable innovation options associated with farm system components.</a:t>
            </a:r>
          </a:p>
          <a:p>
            <a:pPr marL="342900" lvl="1" indent="-342900">
              <a:buFont typeface="Arial" pitchFamily="34" charset="0"/>
              <a:buChar char="•"/>
            </a:pPr>
            <a:r>
              <a:rPr lang="en-US" sz="2400" dirty="0" smtClean="0">
                <a:solidFill>
                  <a:srgbClr val="FF0000"/>
                </a:solidFill>
              </a:rPr>
              <a:t>These objectives should be linked with R4D platforms</a:t>
            </a:r>
          </a:p>
          <a:p>
            <a:endParaRPr lang="en-US" sz="24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Package 4</a:t>
            </a:r>
            <a:endParaRPr lang="en-US" dirty="0"/>
          </a:p>
        </p:txBody>
      </p:sp>
      <p:sp>
        <p:nvSpPr>
          <p:cNvPr id="3" name="Content Placeholder 2"/>
          <p:cNvSpPr>
            <a:spLocks noGrp="1"/>
          </p:cNvSpPr>
          <p:nvPr>
            <p:ph idx="1"/>
          </p:nvPr>
        </p:nvSpPr>
        <p:spPr/>
        <p:txBody>
          <a:bodyPr>
            <a:normAutofit fontScale="70000" lnSpcReduction="20000"/>
          </a:bodyPr>
          <a:lstStyle/>
          <a:p>
            <a:r>
              <a:rPr lang="en-US" b="1" dirty="0"/>
              <a:t>10. Expected outputs </a:t>
            </a:r>
            <a:r>
              <a:rPr lang="en-US" dirty="0"/>
              <a:t> </a:t>
            </a:r>
          </a:p>
          <a:p>
            <a:pPr lvl="0"/>
            <a:r>
              <a:rPr lang="en-US" dirty="0"/>
              <a:t>Integrated options to intensify and increase efficiency of farming system components and whole farm systems available.</a:t>
            </a:r>
          </a:p>
          <a:p>
            <a:pPr lvl="0"/>
            <a:r>
              <a:rPr lang="en-US" dirty="0"/>
              <a:t>Information about monthly market prices of livestock, crop and tree products and yearly basic household characteristics available</a:t>
            </a:r>
          </a:p>
          <a:p>
            <a:pPr lvl="0"/>
            <a:r>
              <a:rPr lang="en-US" dirty="0"/>
              <a:t>Estimates of farm efficiency (economic and agronomic) of different configurations of farm systems components and farm development scenarios available.</a:t>
            </a:r>
          </a:p>
          <a:p>
            <a:pPr lvl="0"/>
            <a:r>
              <a:rPr lang="en-US" dirty="0"/>
              <a:t>Stakeholders’ capacity in evaluating and testing sustainable innovation options associated with farm system components is </a:t>
            </a:r>
            <a:r>
              <a:rPr lang="en-US" dirty="0" smtClean="0"/>
              <a:t>strengthened.</a:t>
            </a:r>
          </a:p>
          <a:p>
            <a:pPr lvl="0"/>
            <a:r>
              <a:rPr lang="en-US" dirty="0" smtClean="0">
                <a:solidFill>
                  <a:srgbClr val="FF0000"/>
                </a:solidFill>
              </a:rPr>
              <a:t>Identify activities around capacity building output—not currently included in </a:t>
            </a:r>
            <a:r>
              <a:rPr lang="en-US" dirty="0" err="1" smtClean="0">
                <a:solidFill>
                  <a:srgbClr val="FF0000"/>
                </a:solidFill>
              </a:rPr>
              <a:t>workplan</a:t>
            </a:r>
            <a:endParaRPr lang="en-US" dirty="0">
              <a:solidFill>
                <a:srgbClr val="FF0000"/>
              </a:solidFill>
            </a:endParaRP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Identify under each activity the links to other activities </a:t>
            </a:r>
          </a:p>
          <a:p>
            <a:r>
              <a:rPr lang="en-US" i="1" dirty="0" smtClean="0"/>
              <a:t>Example: Activity </a:t>
            </a:r>
            <a:r>
              <a:rPr lang="en-US" i="1" dirty="0"/>
              <a:t>1.1.2: Mapping of grazing </a:t>
            </a:r>
            <a:r>
              <a:rPr lang="en-US" i="1" dirty="0" smtClean="0"/>
              <a:t>itineraries</a:t>
            </a:r>
          </a:p>
          <a:p>
            <a:pPr lvl="1"/>
            <a:r>
              <a:rPr lang="en-US" dirty="0" smtClean="0"/>
              <a:t>“Information </a:t>
            </a:r>
            <a:r>
              <a:rPr lang="en-US" dirty="0"/>
              <a:t>will be shared between this activity and activity </a:t>
            </a:r>
            <a:r>
              <a:rPr lang="en-US" dirty="0" smtClean="0"/>
              <a:t>2.2.3 (</a:t>
            </a:r>
            <a:r>
              <a:rPr lang="en-US" dirty="0"/>
              <a:t>Documentation of Transhumance Practices) to create a fuller picture of pasture utilization in the targeted villages. This information will help people make informed decisions about use of pasture resources. Thus information from this activity can contribute to reinforcing local conventions and complements activities 2.1 </a:t>
            </a:r>
            <a:r>
              <a:rPr lang="en-US"/>
              <a:t>and </a:t>
            </a:r>
            <a:r>
              <a:rPr lang="en-US" smtClean="0"/>
              <a:t>2.2”</a:t>
            </a:r>
            <a:endParaRPr lang="en-US" dirty="0" smtClean="0"/>
          </a:p>
          <a:p>
            <a:r>
              <a:rPr lang="en-US" dirty="0" smtClean="0"/>
              <a:t>Work package leaders to revise work package documents by Feb 10</a:t>
            </a:r>
            <a:r>
              <a:rPr lang="en-US" baseline="30000" dirty="0" smtClean="0"/>
              <a:t>th</a:t>
            </a:r>
            <a:r>
              <a:rPr lang="en-US" dirty="0" smtClean="0"/>
              <a:t>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65"/>
          <p:cNvSpPr/>
          <p:nvPr/>
        </p:nvSpPr>
        <p:spPr>
          <a:xfrm>
            <a:off x="2399094" y="227183"/>
            <a:ext cx="6398560" cy="606216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604139" y="744831"/>
            <a:ext cx="4131315" cy="3839604"/>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502867" y="1038600"/>
            <a:ext cx="4131315" cy="3839604"/>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025609" y="1305739"/>
            <a:ext cx="4501993" cy="3839604"/>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5160131" y="3515058"/>
            <a:ext cx="1591213" cy="923330"/>
          </a:xfrm>
          <a:prstGeom prst="rect">
            <a:avLst/>
          </a:prstGeom>
          <a:noFill/>
          <a:ln>
            <a:solidFill>
              <a:schemeClr val="tx1"/>
            </a:solidFill>
          </a:ln>
        </p:spPr>
        <p:txBody>
          <a:bodyPr wrap="square" rtlCol="0">
            <a:spAutoFit/>
          </a:bodyPr>
          <a:lstStyle/>
          <a:p>
            <a:r>
              <a:rPr lang="en-US" dirty="0" smtClean="0"/>
              <a:t>Crop Fields</a:t>
            </a:r>
          </a:p>
          <a:p>
            <a:endParaRPr lang="en-US" dirty="0"/>
          </a:p>
          <a:p>
            <a:endParaRPr lang="en-US" dirty="0"/>
          </a:p>
        </p:txBody>
      </p:sp>
      <p:sp>
        <p:nvSpPr>
          <p:cNvPr id="6" name="TextBox 5"/>
          <p:cNvSpPr txBox="1"/>
          <p:nvPr/>
        </p:nvSpPr>
        <p:spPr>
          <a:xfrm>
            <a:off x="5958287" y="2774753"/>
            <a:ext cx="1007281" cy="646331"/>
          </a:xfrm>
          <a:prstGeom prst="rect">
            <a:avLst/>
          </a:prstGeom>
          <a:noFill/>
          <a:ln>
            <a:solidFill>
              <a:schemeClr val="tx1"/>
            </a:solidFill>
          </a:ln>
        </p:spPr>
        <p:txBody>
          <a:bodyPr wrap="square" rtlCol="0">
            <a:spAutoFit/>
          </a:bodyPr>
          <a:lstStyle/>
          <a:p>
            <a:r>
              <a:rPr lang="en-US" dirty="0" smtClean="0"/>
              <a:t>Gardens</a:t>
            </a:r>
            <a:endParaRPr lang="en-US" dirty="0" smtClean="0"/>
          </a:p>
          <a:p>
            <a:endParaRPr lang="en-US" dirty="0"/>
          </a:p>
        </p:txBody>
      </p:sp>
      <p:sp>
        <p:nvSpPr>
          <p:cNvPr id="7" name="TextBox 6"/>
          <p:cNvSpPr txBox="1"/>
          <p:nvPr/>
        </p:nvSpPr>
        <p:spPr>
          <a:xfrm>
            <a:off x="3025609" y="2591728"/>
            <a:ext cx="1045666" cy="923330"/>
          </a:xfrm>
          <a:prstGeom prst="rect">
            <a:avLst/>
          </a:prstGeom>
          <a:noFill/>
          <a:ln>
            <a:solidFill>
              <a:schemeClr val="tx1"/>
            </a:solidFill>
          </a:ln>
        </p:spPr>
        <p:txBody>
          <a:bodyPr wrap="none" rtlCol="0">
            <a:spAutoFit/>
          </a:bodyPr>
          <a:lstStyle/>
          <a:p>
            <a:r>
              <a:rPr lang="en-US" dirty="0" smtClean="0"/>
              <a:t>Livestock</a:t>
            </a:r>
          </a:p>
          <a:p>
            <a:endParaRPr lang="en-US" dirty="0"/>
          </a:p>
          <a:p>
            <a:endParaRPr lang="en-US" dirty="0"/>
          </a:p>
        </p:txBody>
      </p:sp>
      <p:sp>
        <p:nvSpPr>
          <p:cNvPr id="8" name="TextBox 7"/>
          <p:cNvSpPr txBox="1"/>
          <p:nvPr/>
        </p:nvSpPr>
        <p:spPr>
          <a:xfrm>
            <a:off x="5515543" y="1640678"/>
            <a:ext cx="1022417" cy="646331"/>
          </a:xfrm>
          <a:prstGeom prst="rect">
            <a:avLst/>
          </a:prstGeom>
          <a:noFill/>
          <a:ln>
            <a:solidFill>
              <a:schemeClr val="tx1"/>
            </a:solidFill>
          </a:ln>
        </p:spPr>
        <p:txBody>
          <a:bodyPr wrap="square" rtlCol="0">
            <a:spAutoFit/>
          </a:bodyPr>
          <a:lstStyle/>
          <a:p>
            <a:r>
              <a:rPr lang="en-US" dirty="0" smtClean="0"/>
              <a:t>People</a:t>
            </a:r>
          </a:p>
          <a:p>
            <a:endParaRPr lang="en-US" dirty="0"/>
          </a:p>
        </p:txBody>
      </p:sp>
      <p:sp>
        <p:nvSpPr>
          <p:cNvPr id="9" name="TextBox 8"/>
          <p:cNvSpPr txBox="1"/>
          <p:nvPr/>
        </p:nvSpPr>
        <p:spPr>
          <a:xfrm>
            <a:off x="4344387" y="2458800"/>
            <a:ext cx="697627" cy="369332"/>
          </a:xfrm>
          <a:prstGeom prst="rect">
            <a:avLst/>
          </a:prstGeom>
          <a:noFill/>
          <a:ln>
            <a:solidFill>
              <a:schemeClr val="tx1"/>
            </a:solidFill>
          </a:ln>
        </p:spPr>
        <p:txBody>
          <a:bodyPr wrap="none" rtlCol="0">
            <a:spAutoFit/>
          </a:bodyPr>
          <a:lstStyle/>
          <a:p>
            <a:r>
              <a:rPr lang="en-US" dirty="0" smtClean="0"/>
              <a:t>Trees</a:t>
            </a:r>
            <a:endParaRPr lang="en-US" dirty="0"/>
          </a:p>
        </p:txBody>
      </p:sp>
      <p:sp>
        <p:nvSpPr>
          <p:cNvPr id="11" name="TextBox 10"/>
          <p:cNvSpPr txBox="1"/>
          <p:nvPr/>
        </p:nvSpPr>
        <p:spPr>
          <a:xfrm>
            <a:off x="3206522" y="1374385"/>
            <a:ext cx="835347" cy="369332"/>
          </a:xfrm>
          <a:prstGeom prst="rect">
            <a:avLst/>
          </a:prstGeom>
          <a:noFill/>
        </p:spPr>
        <p:txBody>
          <a:bodyPr wrap="none" rtlCol="0">
            <a:spAutoFit/>
          </a:bodyPr>
          <a:lstStyle/>
          <a:p>
            <a:r>
              <a:rPr lang="en-US" dirty="0" smtClean="0"/>
              <a:t>Farm 1</a:t>
            </a:r>
          </a:p>
        </p:txBody>
      </p:sp>
      <p:sp>
        <p:nvSpPr>
          <p:cNvPr id="13" name="TextBox 12"/>
          <p:cNvSpPr txBox="1"/>
          <p:nvPr/>
        </p:nvSpPr>
        <p:spPr>
          <a:xfrm>
            <a:off x="3635551" y="980204"/>
            <a:ext cx="835347" cy="369332"/>
          </a:xfrm>
          <a:prstGeom prst="rect">
            <a:avLst/>
          </a:prstGeom>
          <a:noFill/>
        </p:spPr>
        <p:txBody>
          <a:bodyPr wrap="none" rtlCol="0">
            <a:spAutoFit/>
          </a:bodyPr>
          <a:lstStyle/>
          <a:p>
            <a:r>
              <a:rPr lang="en-US" dirty="0" smtClean="0"/>
              <a:t>Farm 2</a:t>
            </a:r>
          </a:p>
        </p:txBody>
      </p:sp>
      <p:sp>
        <p:nvSpPr>
          <p:cNvPr id="14" name="TextBox 13"/>
          <p:cNvSpPr txBox="1"/>
          <p:nvPr/>
        </p:nvSpPr>
        <p:spPr>
          <a:xfrm>
            <a:off x="3784308" y="680022"/>
            <a:ext cx="835347" cy="369332"/>
          </a:xfrm>
          <a:prstGeom prst="rect">
            <a:avLst/>
          </a:prstGeom>
          <a:noFill/>
        </p:spPr>
        <p:txBody>
          <a:bodyPr wrap="none" rtlCol="0">
            <a:spAutoFit/>
          </a:bodyPr>
          <a:lstStyle/>
          <a:p>
            <a:r>
              <a:rPr lang="en-US" dirty="0" smtClean="0"/>
              <a:t>Farm 3</a:t>
            </a:r>
          </a:p>
        </p:txBody>
      </p:sp>
      <p:sp>
        <p:nvSpPr>
          <p:cNvPr id="16" name="TextBox 15"/>
          <p:cNvSpPr txBox="1"/>
          <p:nvPr/>
        </p:nvSpPr>
        <p:spPr>
          <a:xfrm>
            <a:off x="6514961" y="4851084"/>
            <a:ext cx="1521060" cy="923330"/>
          </a:xfrm>
          <a:prstGeom prst="rect">
            <a:avLst/>
          </a:prstGeom>
          <a:solidFill>
            <a:schemeClr val="bg1"/>
          </a:solidFill>
          <a:ln>
            <a:solidFill>
              <a:schemeClr val="tx1"/>
            </a:solidFill>
          </a:ln>
        </p:spPr>
        <p:txBody>
          <a:bodyPr wrap="square" rtlCol="0">
            <a:spAutoFit/>
          </a:bodyPr>
          <a:lstStyle/>
          <a:p>
            <a:r>
              <a:rPr lang="en-US" dirty="0" smtClean="0"/>
              <a:t>Fallow</a:t>
            </a:r>
          </a:p>
          <a:p>
            <a:endParaRPr lang="en-US" dirty="0" smtClean="0"/>
          </a:p>
          <a:p>
            <a:endParaRPr lang="en-US" dirty="0"/>
          </a:p>
        </p:txBody>
      </p:sp>
      <p:sp>
        <p:nvSpPr>
          <p:cNvPr id="17" name="TextBox 16"/>
          <p:cNvSpPr txBox="1"/>
          <p:nvPr/>
        </p:nvSpPr>
        <p:spPr>
          <a:xfrm>
            <a:off x="4828903" y="5630021"/>
            <a:ext cx="1544012" cy="646331"/>
          </a:xfrm>
          <a:prstGeom prst="rect">
            <a:avLst/>
          </a:prstGeom>
          <a:noFill/>
          <a:ln>
            <a:solidFill>
              <a:schemeClr val="tx1"/>
            </a:solidFill>
          </a:ln>
        </p:spPr>
        <p:txBody>
          <a:bodyPr wrap="none" rtlCol="0">
            <a:spAutoFit/>
          </a:bodyPr>
          <a:lstStyle/>
          <a:p>
            <a:endParaRPr lang="en-US" dirty="0" smtClean="0"/>
          </a:p>
          <a:p>
            <a:r>
              <a:rPr lang="en-US" dirty="0" smtClean="0"/>
              <a:t>Pasture/forest</a:t>
            </a:r>
          </a:p>
        </p:txBody>
      </p:sp>
      <p:sp>
        <p:nvSpPr>
          <p:cNvPr id="18" name="TextBox 17"/>
          <p:cNvSpPr txBox="1"/>
          <p:nvPr/>
        </p:nvSpPr>
        <p:spPr>
          <a:xfrm>
            <a:off x="401205" y="2601395"/>
            <a:ext cx="870175" cy="646331"/>
          </a:xfrm>
          <a:prstGeom prst="rect">
            <a:avLst/>
          </a:prstGeom>
          <a:noFill/>
          <a:ln>
            <a:solidFill>
              <a:schemeClr val="tx1"/>
            </a:solidFill>
          </a:ln>
        </p:spPr>
        <p:txBody>
          <a:bodyPr wrap="none" rtlCol="0">
            <a:spAutoFit/>
          </a:bodyPr>
          <a:lstStyle/>
          <a:p>
            <a:r>
              <a:rPr lang="en-US" dirty="0" smtClean="0"/>
              <a:t>Market</a:t>
            </a:r>
          </a:p>
          <a:p>
            <a:endParaRPr lang="en-US" dirty="0"/>
          </a:p>
        </p:txBody>
      </p:sp>
      <p:sp>
        <p:nvSpPr>
          <p:cNvPr id="19" name="TextBox 18"/>
          <p:cNvSpPr txBox="1"/>
          <p:nvPr/>
        </p:nvSpPr>
        <p:spPr>
          <a:xfrm>
            <a:off x="7866202" y="3053543"/>
            <a:ext cx="902811" cy="646331"/>
          </a:xfrm>
          <a:prstGeom prst="rect">
            <a:avLst/>
          </a:prstGeom>
          <a:noFill/>
          <a:ln>
            <a:solidFill>
              <a:schemeClr val="tx1"/>
            </a:solidFill>
          </a:ln>
        </p:spPr>
        <p:txBody>
          <a:bodyPr wrap="none" rtlCol="0">
            <a:spAutoFit/>
          </a:bodyPr>
          <a:lstStyle/>
          <a:p>
            <a:r>
              <a:rPr lang="en-US" dirty="0" smtClean="0"/>
              <a:t>Water </a:t>
            </a:r>
          </a:p>
          <a:p>
            <a:r>
              <a:rPr lang="en-US" dirty="0" smtClean="0"/>
              <a:t>sources</a:t>
            </a:r>
            <a:endParaRPr lang="en-US" dirty="0"/>
          </a:p>
        </p:txBody>
      </p:sp>
      <p:cxnSp>
        <p:nvCxnSpPr>
          <p:cNvPr id="23" name="Curved Connector 22"/>
          <p:cNvCxnSpPr>
            <a:stCxn id="19" idx="0"/>
          </p:cNvCxnSpPr>
          <p:nvPr/>
        </p:nvCxnSpPr>
        <p:spPr>
          <a:xfrm rot="16200000" flipV="1">
            <a:off x="7563346" y="2299281"/>
            <a:ext cx="156485" cy="1352040"/>
          </a:xfrm>
          <a:prstGeom prst="curvedConnector2">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8" name="Curved Connector 27"/>
          <p:cNvCxnSpPr>
            <a:endCxn id="16" idx="1"/>
          </p:cNvCxnSpPr>
          <p:nvPr/>
        </p:nvCxnSpPr>
        <p:spPr>
          <a:xfrm rot="16200000" flipH="1">
            <a:off x="5756830" y="4554617"/>
            <a:ext cx="923329" cy="592933"/>
          </a:xfrm>
          <a:prstGeom prst="curvedConnector2">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3" name="Curved Connector 32"/>
          <p:cNvCxnSpPr>
            <a:endCxn id="17" idx="0"/>
          </p:cNvCxnSpPr>
          <p:nvPr/>
        </p:nvCxnSpPr>
        <p:spPr>
          <a:xfrm rot="5400000">
            <a:off x="5307350" y="4668721"/>
            <a:ext cx="1254859" cy="667740"/>
          </a:xfrm>
          <a:prstGeom prst="curvedConnector3">
            <a:avLst>
              <a:gd name="adj1" fmla="val 50000"/>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9" name="Curved Connector 38"/>
          <p:cNvCxnSpPr>
            <a:endCxn id="5" idx="1"/>
          </p:cNvCxnSpPr>
          <p:nvPr/>
        </p:nvCxnSpPr>
        <p:spPr>
          <a:xfrm>
            <a:off x="4041869" y="3296069"/>
            <a:ext cx="1118262" cy="680654"/>
          </a:xfrm>
          <a:prstGeom prst="curvedConnector3">
            <a:avLst>
              <a:gd name="adj1" fmla="val 50000"/>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44" name="Curved Connector 43"/>
          <p:cNvCxnSpPr/>
          <p:nvPr/>
        </p:nvCxnSpPr>
        <p:spPr>
          <a:xfrm rot="10800000">
            <a:off x="3750749" y="3517513"/>
            <a:ext cx="1409382" cy="791964"/>
          </a:xfrm>
          <a:prstGeom prst="curvedConnector3">
            <a:avLst>
              <a:gd name="adj1" fmla="val 101790"/>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61" name="Curved Connector 60"/>
          <p:cNvCxnSpPr>
            <a:stCxn id="9" idx="0"/>
            <a:endCxn id="8" idx="1"/>
          </p:cNvCxnSpPr>
          <p:nvPr/>
        </p:nvCxnSpPr>
        <p:spPr>
          <a:xfrm rot="5400000" flipH="1" flipV="1">
            <a:off x="4856894" y="1800151"/>
            <a:ext cx="494956" cy="822342"/>
          </a:xfrm>
          <a:prstGeom prst="curvedConnector2">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870175" y="1097386"/>
            <a:ext cx="736099" cy="646331"/>
          </a:xfrm>
          <a:prstGeom prst="rect">
            <a:avLst/>
          </a:prstGeom>
          <a:noFill/>
          <a:ln>
            <a:solidFill>
              <a:schemeClr val="tx1"/>
            </a:solidFill>
          </a:ln>
        </p:spPr>
        <p:txBody>
          <a:bodyPr wrap="none" rtlCol="0">
            <a:spAutoFit/>
          </a:bodyPr>
          <a:lstStyle/>
          <a:p>
            <a:r>
              <a:rPr lang="en-US" dirty="0" smtClean="0"/>
              <a:t>Policy</a:t>
            </a:r>
          </a:p>
          <a:p>
            <a:endParaRPr lang="en-US" dirty="0"/>
          </a:p>
        </p:txBody>
      </p:sp>
      <p:sp>
        <p:nvSpPr>
          <p:cNvPr id="67" name="TextBox 66"/>
          <p:cNvSpPr txBox="1"/>
          <p:nvPr/>
        </p:nvSpPr>
        <p:spPr>
          <a:xfrm>
            <a:off x="2486656" y="266893"/>
            <a:ext cx="2280496" cy="369332"/>
          </a:xfrm>
          <a:prstGeom prst="rect">
            <a:avLst/>
          </a:prstGeom>
          <a:noFill/>
        </p:spPr>
        <p:txBody>
          <a:bodyPr wrap="none" rtlCol="0">
            <a:spAutoFit/>
          </a:bodyPr>
          <a:lstStyle/>
          <a:p>
            <a:r>
              <a:rPr lang="en-US" dirty="0" smtClean="0"/>
              <a:t>Landscape/Watershed</a:t>
            </a:r>
            <a:endParaRPr lang="en-US" dirty="0" smtClean="0"/>
          </a:p>
        </p:txBody>
      </p:sp>
      <p:cxnSp>
        <p:nvCxnSpPr>
          <p:cNvPr id="71" name="Curved Connector 70"/>
          <p:cNvCxnSpPr>
            <a:stCxn id="17" idx="1"/>
            <a:endCxn id="7" idx="2"/>
          </p:cNvCxnSpPr>
          <p:nvPr/>
        </p:nvCxnSpPr>
        <p:spPr>
          <a:xfrm rot="10800000">
            <a:off x="3548443" y="3515059"/>
            <a:ext cx="1280461" cy="2438129"/>
          </a:xfrm>
          <a:prstGeom prst="curvedConnector2">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79" name="Curved Connector 78"/>
          <p:cNvCxnSpPr/>
          <p:nvPr/>
        </p:nvCxnSpPr>
        <p:spPr>
          <a:xfrm rot="16200000" flipH="1">
            <a:off x="3052601" y="3575007"/>
            <a:ext cx="2208938" cy="1901089"/>
          </a:xfrm>
          <a:prstGeom prst="curvedConnector3">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91" name="TextBox 90"/>
          <p:cNvSpPr txBox="1"/>
          <p:nvPr/>
        </p:nvSpPr>
        <p:spPr>
          <a:xfrm>
            <a:off x="6046409" y="5491523"/>
            <a:ext cx="992579" cy="461665"/>
          </a:xfrm>
          <a:prstGeom prst="rect">
            <a:avLst/>
          </a:prstGeom>
          <a:solidFill>
            <a:srgbClr val="92D050"/>
          </a:solidFill>
          <a:ln>
            <a:solidFill>
              <a:srgbClr val="C00000"/>
            </a:solidFill>
          </a:ln>
        </p:spPr>
        <p:txBody>
          <a:bodyPr wrap="none" rtlCol="0">
            <a:spAutoFit/>
          </a:bodyPr>
          <a:lstStyle/>
          <a:p>
            <a:r>
              <a:rPr lang="en-US" sz="1200" b="1" dirty="0" smtClean="0">
                <a:solidFill>
                  <a:srgbClr val="C00000"/>
                </a:solidFill>
              </a:rPr>
              <a:t>Biomass </a:t>
            </a:r>
          </a:p>
          <a:p>
            <a:r>
              <a:rPr lang="en-US" sz="1200" b="1" dirty="0" smtClean="0">
                <a:solidFill>
                  <a:srgbClr val="C00000"/>
                </a:solidFill>
              </a:rPr>
              <a:t>Assessments</a:t>
            </a:r>
            <a:endParaRPr lang="en-US" sz="1200" b="1" dirty="0">
              <a:solidFill>
                <a:srgbClr val="C00000"/>
              </a:solidFill>
            </a:endParaRPr>
          </a:p>
        </p:txBody>
      </p:sp>
      <p:sp>
        <p:nvSpPr>
          <p:cNvPr id="92" name="TextBox 91"/>
          <p:cNvSpPr txBox="1"/>
          <p:nvPr/>
        </p:nvSpPr>
        <p:spPr>
          <a:xfrm>
            <a:off x="4206721" y="4744489"/>
            <a:ext cx="835293" cy="461665"/>
          </a:xfrm>
          <a:prstGeom prst="rect">
            <a:avLst/>
          </a:prstGeom>
          <a:solidFill>
            <a:srgbClr val="92D050"/>
          </a:solidFill>
          <a:ln>
            <a:solidFill>
              <a:srgbClr val="C00000"/>
            </a:solidFill>
          </a:ln>
        </p:spPr>
        <p:txBody>
          <a:bodyPr wrap="none" rtlCol="0">
            <a:spAutoFit/>
          </a:bodyPr>
          <a:lstStyle/>
          <a:p>
            <a:r>
              <a:rPr lang="en-US" sz="1200" b="1" dirty="0" smtClean="0">
                <a:solidFill>
                  <a:srgbClr val="C00000"/>
                </a:solidFill>
              </a:rPr>
              <a:t>Grazing </a:t>
            </a:r>
          </a:p>
          <a:p>
            <a:r>
              <a:rPr lang="en-US" sz="1200" b="1" dirty="0" smtClean="0">
                <a:solidFill>
                  <a:srgbClr val="C00000"/>
                </a:solidFill>
              </a:rPr>
              <a:t>Itineraries</a:t>
            </a:r>
            <a:endParaRPr lang="en-US" sz="1200" b="1" dirty="0">
              <a:solidFill>
                <a:srgbClr val="C00000"/>
              </a:solidFill>
            </a:endParaRPr>
          </a:p>
        </p:txBody>
      </p:sp>
      <p:cxnSp>
        <p:nvCxnSpPr>
          <p:cNvPr id="103" name="Straight Arrow Connector 102"/>
          <p:cNvCxnSpPr>
            <a:stCxn id="65" idx="3"/>
          </p:cNvCxnSpPr>
          <p:nvPr/>
        </p:nvCxnSpPr>
        <p:spPr>
          <a:xfrm flipV="1">
            <a:off x="1606274" y="1374385"/>
            <a:ext cx="1118494" cy="46167"/>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05" name="TextBox 104"/>
          <p:cNvSpPr txBox="1"/>
          <p:nvPr/>
        </p:nvSpPr>
        <p:spPr>
          <a:xfrm>
            <a:off x="1740350" y="833120"/>
            <a:ext cx="946093" cy="461665"/>
          </a:xfrm>
          <a:prstGeom prst="rect">
            <a:avLst/>
          </a:prstGeom>
          <a:solidFill>
            <a:schemeClr val="accent2">
              <a:lumMod val="40000"/>
              <a:lumOff val="60000"/>
              <a:alpha val="62000"/>
            </a:schemeClr>
          </a:solidFill>
          <a:ln>
            <a:solidFill>
              <a:srgbClr val="C00000"/>
            </a:solidFill>
          </a:ln>
        </p:spPr>
        <p:txBody>
          <a:bodyPr wrap="none" rtlCol="0">
            <a:spAutoFit/>
          </a:bodyPr>
          <a:lstStyle/>
          <a:p>
            <a:r>
              <a:rPr lang="en-US" sz="1200" b="1" dirty="0" smtClean="0">
                <a:solidFill>
                  <a:srgbClr val="C00000"/>
                </a:solidFill>
              </a:rPr>
              <a:t>ID Enabling </a:t>
            </a:r>
          </a:p>
          <a:p>
            <a:r>
              <a:rPr lang="en-US" sz="1200" b="1" dirty="0" smtClean="0">
                <a:solidFill>
                  <a:srgbClr val="C00000"/>
                </a:solidFill>
              </a:rPr>
              <a:t>Conditions</a:t>
            </a:r>
          </a:p>
        </p:txBody>
      </p:sp>
      <p:sp>
        <p:nvSpPr>
          <p:cNvPr id="106" name="TextBox 105"/>
          <p:cNvSpPr txBox="1"/>
          <p:nvPr/>
        </p:nvSpPr>
        <p:spPr>
          <a:xfrm>
            <a:off x="5377312" y="3847812"/>
            <a:ext cx="1731243" cy="646331"/>
          </a:xfrm>
          <a:prstGeom prst="rect">
            <a:avLst/>
          </a:prstGeom>
          <a:solidFill>
            <a:schemeClr val="accent1">
              <a:lumMod val="60000"/>
              <a:lumOff val="40000"/>
            </a:schemeClr>
          </a:solidFill>
          <a:ln>
            <a:solidFill>
              <a:srgbClr val="C00000"/>
            </a:solidFill>
          </a:ln>
        </p:spPr>
        <p:txBody>
          <a:bodyPr wrap="none" rtlCol="0">
            <a:spAutoFit/>
          </a:bodyPr>
          <a:lstStyle/>
          <a:p>
            <a:r>
              <a:rPr lang="en-US" sz="1200" b="1" dirty="0" smtClean="0">
                <a:solidFill>
                  <a:srgbClr val="C00000"/>
                </a:solidFill>
              </a:rPr>
              <a:t>Crop trials</a:t>
            </a:r>
          </a:p>
          <a:p>
            <a:r>
              <a:rPr lang="en-US" sz="1200" b="1" dirty="0" smtClean="0">
                <a:solidFill>
                  <a:srgbClr val="C00000"/>
                </a:solidFill>
              </a:rPr>
              <a:t>ISFM </a:t>
            </a:r>
            <a:r>
              <a:rPr lang="en-US" sz="1200" b="1" dirty="0" smtClean="0">
                <a:solidFill>
                  <a:srgbClr val="C00000"/>
                </a:solidFill>
              </a:rPr>
              <a:t/>
            </a:r>
            <a:br>
              <a:rPr lang="en-US" sz="1200" b="1" dirty="0" smtClean="0">
                <a:solidFill>
                  <a:srgbClr val="C00000"/>
                </a:solidFill>
              </a:rPr>
            </a:br>
            <a:r>
              <a:rPr lang="en-US" sz="1200" b="1" dirty="0" smtClean="0">
                <a:solidFill>
                  <a:srgbClr val="C00000"/>
                </a:solidFill>
              </a:rPr>
              <a:t>Rainy season vegetables</a:t>
            </a:r>
            <a:endParaRPr lang="en-US" sz="1200" b="1" dirty="0" smtClean="0">
              <a:solidFill>
                <a:srgbClr val="C00000"/>
              </a:solidFill>
            </a:endParaRPr>
          </a:p>
        </p:txBody>
      </p:sp>
      <p:sp>
        <p:nvSpPr>
          <p:cNvPr id="107" name="TextBox 106"/>
          <p:cNvSpPr txBox="1"/>
          <p:nvPr/>
        </p:nvSpPr>
        <p:spPr>
          <a:xfrm>
            <a:off x="7254210" y="2636254"/>
            <a:ext cx="776944" cy="276999"/>
          </a:xfrm>
          <a:prstGeom prst="rect">
            <a:avLst/>
          </a:prstGeom>
          <a:solidFill>
            <a:schemeClr val="accent1">
              <a:alpha val="62000"/>
            </a:schemeClr>
          </a:solidFill>
          <a:ln>
            <a:solidFill>
              <a:srgbClr val="C00000"/>
            </a:solidFill>
          </a:ln>
        </p:spPr>
        <p:txBody>
          <a:bodyPr wrap="none" rtlCol="0">
            <a:spAutoFit/>
          </a:bodyPr>
          <a:lstStyle/>
          <a:p>
            <a:r>
              <a:rPr lang="en-US" sz="1200" b="1" dirty="0" smtClean="0">
                <a:solidFill>
                  <a:srgbClr val="C00000"/>
                </a:solidFill>
              </a:rPr>
              <a:t>Irrigation</a:t>
            </a:r>
          </a:p>
        </p:txBody>
      </p:sp>
      <p:sp>
        <p:nvSpPr>
          <p:cNvPr id="108" name="TextBox 107"/>
          <p:cNvSpPr txBox="1"/>
          <p:nvPr/>
        </p:nvSpPr>
        <p:spPr>
          <a:xfrm>
            <a:off x="638701" y="4675909"/>
            <a:ext cx="967573" cy="923330"/>
          </a:xfrm>
          <a:prstGeom prst="rect">
            <a:avLst/>
          </a:prstGeom>
          <a:noFill/>
          <a:ln>
            <a:solidFill>
              <a:schemeClr val="tx1"/>
            </a:solidFill>
          </a:ln>
        </p:spPr>
        <p:txBody>
          <a:bodyPr wrap="none" rtlCol="0">
            <a:spAutoFit/>
          </a:bodyPr>
          <a:lstStyle/>
          <a:p>
            <a:r>
              <a:rPr lang="en-US" dirty="0" smtClean="0"/>
              <a:t>Climate</a:t>
            </a:r>
          </a:p>
          <a:p>
            <a:r>
              <a:rPr lang="en-US" dirty="0" smtClean="0"/>
              <a:t>(rainfall)</a:t>
            </a:r>
            <a:endParaRPr lang="en-US" dirty="0" smtClean="0"/>
          </a:p>
          <a:p>
            <a:endParaRPr lang="en-US" dirty="0"/>
          </a:p>
        </p:txBody>
      </p:sp>
      <p:cxnSp>
        <p:nvCxnSpPr>
          <p:cNvPr id="110" name="Curved Connector 109"/>
          <p:cNvCxnSpPr/>
          <p:nvPr/>
        </p:nvCxnSpPr>
        <p:spPr>
          <a:xfrm>
            <a:off x="1606274" y="4890904"/>
            <a:ext cx="1419335" cy="12700"/>
          </a:xfrm>
          <a:prstGeom prst="curvedConnector3">
            <a:avLst>
              <a:gd name="adj1" fmla="val 50000"/>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17" name="TextBox 116"/>
          <p:cNvSpPr txBox="1"/>
          <p:nvPr/>
        </p:nvSpPr>
        <p:spPr>
          <a:xfrm>
            <a:off x="1363681" y="2895705"/>
            <a:ext cx="1035412" cy="461665"/>
          </a:xfrm>
          <a:prstGeom prst="rect">
            <a:avLst/>
          </a:prstGeom>
          <a:solidFill>
            <a:schemeClr val="accent1">
              <a:lumMod val="60000"/>
              <a:lumOff val="40000"/>
            </a:schemeClr>
          </a:solidFill>
          <a:ln>
            <a:solidFill>
              <a:srgbClr val="C00000"/>
            </a:solidFill>
          </a:ln>
        </p:spPr>
        <p:txBody>
          <a:bodyPr wrap="none" rtlCol="0">
            <a:spAutoFit/>
          </a:bodyPr>
          <a:lstStyle/>
          <a:p>
            <a:r>
              <a:rPr lang="en-US" sz="1200" b="1" dirty="0" smtClean="0">
                <a:solidFill>
                  <a:srgbClr val="C00000"/>
                </a:solidFill>
              </a:rPr>
              <a:t>Market price </a:t>
            </a:r>
          </a:p>
          <a:p>
            <a:r>
              <a:rPr lang="en-US" sz="1200" b="1" dirty="0" smtClean="0">
                <a:solidFill>
                  <a:srgbClr val="C00000"/>
                </a:solidFill>
              </a:rPr>
              <a:t>studies</a:t>
            </a:r>
          </a:p>
        </p:txBody>
      </p:sp>
      <p:cxnSp>
        <p:nvCxnSpPr>
          <p:cNvPr id="119" name="Straight Arrow Connector 118"/>
          <p:cNvCxnSpPr/>
          <p:nvPr/>
        </p:nvCxnSpPr>
        <p:spPr>
          <a:xfrm flipV="1">
            <a:off x="1305262" y="2451588"/>
            <a:ext cx="1720347" cy="461665"/>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21" name="TextBox 120"/>
          <p:cNvSpPr txBox="1"/>
          <p:nvPr/>
        </p:nvSpPr>
        <p:spPr>
          <a:xfrm>
            <a:off x="1305262" y="2132582"/>
            <a:ext cx="855362" cy="646331"/>
          </a:xfrm>
          <a:prstGeom prst="rect">
            <a:avLst/>
          </a:prstGeom>
          <a:solidFill>
            <a:schemeClr val="accent1">
              <a:lumMod val="60000"/>
              <a:lumOff val="40000"/>
            </a:schemeClr>
          </a:solidFill>
          <a:ln>
            <a:solidFill>
              <a:srgbClr val="C00000"/>
            </a:solidFill>
          </a:ln>
        </p:spPr>
        <p:txBody>
          <a:bodyPr wrap="none" rtlCol="0">
            <a:spAutoFit/>
          </a:bodyPr>
          <a:lstStyle/>
          <a:p>
            <a:r>
              <a:rPr lang="en-US" sz="1200" b="1" dirty="0" smtClean="0">
                <a:solidFill>
                  <a:srgbClr val="C00000"/>
                </a:solidFill>
              </a:rPr>
              <a:t>Economic </a:t>
            </a:r>
          </a:p>
          <a:p>
            <a:r>
              <a:rPr lang="en-US" sz="1200" b="1" dirty="0" smtClean="0">
                <a:solidFill>
                  <a:srgbClr val="C00000"/>
                </a:solidFill>
              </a:rPr>
              <a:t>analysis of</a:t>
            </a:r>
          </a:p>
          <a:p>
            <a:r>
              <a:rPr lang="en-US" sz="1200" b="1" dirty="0" smtClean="0">
                <a:solidFill>
                  <a:srgbClr val="C00000"/>
                </a:solidFill>
              </a:rPr>
              <a:t>activities</a:t>
            </a:r>
          </a:p>
        </p:txBody>
      </p:sp>
      <p:sp>
        <p:nvSpPr>
          <p:cNvPr id="123" name="TextBox 122"/>
          <p:cNvSpPr txBox="1"/>
          <p:nvPr/>
        </p:nvSpPr>
        <p:spPr>
          <a:xfrm>
            <a:off x="4130745" y="3374918"/>
            <a:ext cx="976870" cy="461665"/>
          </a:xfrm>
          <a:prstGeom prst="rect">
            <a:avLst/>
          </a:prstGeom>
          <a:solidFill>
            <a:schemeClr val="accent1">
              <a:lumMod val="60000"/>
              <a:lumOff val="40000"/>
            </a:schemeClr>
          </a:solidFill>
          <a:ln>
            <a:solidFill>
              <a:srgbClr val="C00000"/>
            </a:solidFill>
          </a:ln>
        </p:spPr>
        <p:txBody>
          <a:bodyPr wrap="none" rtlCol="0">
            <a:spAutoFit/>
          </a:bodyPr>
          <a:lstStyle/>
          <a:p>
            <a:r>
              <a:rPr lang="en-US" sz="1200" b="1" dirty="0" smtClean="0">
                <a:solidFill>
                  <a:srgbClr val="C00000"/>
                </a:solidFill>
              </a:rPr>
              <a:t>Manure </a:t>
            </a:r>
            <a:r>
              <a:rPr lang="en-US" sz="1200" b="1" dirty="0" err="1" smtClean="0">
                <a:solidFill>
                  <a:srgbClr val="C00000"/>
                </a:solidFill>
              </a:rPr>
              <a:t>mgt</a:t>
            </a:r>
            <a:endParaRPr lang="en-US" sz="1200" b="1" dirty="0" smtClean="0">
              <a:solidFill>
                <a:srgbClr val="C00000"/>
              </a:solidFill>
            </a:endParaRPr>
          </a:p>
          <a:p>
            <a:r>
              <a:rPr lang="en-US" sz="1200" b="1" dirty="0" smtClean="0">
                <a:solidFill>
                  <a:srgbClr val="C00000"/>
                </a:solidFill>
              </a:rPr>
              <a:t>traction</a:t>
            </a:r>
            <a:endParaRPr lang="en-US" sz="1200" b="1" dirty="0">
              <a:solidFill>
                <a:srgbClr val="C00000"/>
              </a:solidFill>
            </a:endParaRPr>
          </a:p>
        </p:txBody>
      </p:sp>
      <p:sp>
        <p:nvSpPr>
          <p:cNvPr id="124" name="TextBox 123"/>
          <p:cNvSpPr txBox="1"/>
          <p:nvPr/>
        </p:nvSpPr>
        <p:spPr>
          <a:xfrm>
            <a:off x="3750749" y="3927754"/>
            <a:ext cx="1409382" cy="461665"/>
          </a:xfrm>
          <a:prstGeom prst="rect">
            <a:avLst/>
          </a:prstGeom>
          <a:solidFill>
            <a:schemeClr val="accent1">
              <a:lumMod val="60000"/>
              <a:lumOff val="40000"/>
            </a:schemeClr>
          </a:solidFill>
          <a:ln>
            <a:solidFill>
              <a:srgbClr val="C00000"/>
            </a:solidFill>
          </a:ln>
        </p:spPr>
        <p:txBody>
          <a:bodyPr wrap="square" rtlCol="0">
            <a:spAutoFit/>
          </a:bodyPr>
          <a:lstStyle/>
          <a:p>
            <a:r>
              <a:rPr lang="en-US" sz="1200" b="1" dirty="0" smtClean="0">
                <a:solidFill>
                  <a:srgbClr val="C00000"/>
                </a:solidFill>
              </a:rPr>
              <a:t>dual-purpose crops</a:t>
            </a:r>
          </a:p>
          <a:p>
            <a:r>
              <a:rPr lang="en-US" sz="1200" b="1" dirty="0" smtClean="0">
                <a:solidFill>
                  <a:srgbClr val="C00000"/>
                </a:solidFill>
              </a:rPr>
              <a:t>feeding </a:t>
            </a:r>
            <a:r>
              <a:rPr lang="en-US" sz="1200" b="1" dirty="0" smtClean="0">
                <a:solidFill>
                  <a:srgbClr val="C00000"/>
                </a:solidFill>
              </a:rPr>
              <a:t>trials</a:t>
            </a:r>
          </a:p>
        </p:txBody>
      </p:sp>
      <p:sp>
        <p:nvSpPr>
          <p:cNvPr id="128" name="TextBox 127"/>
          <p:cNvSpPr txBox="1"/>
          <p:nvPr/>
        </p:nvSpPr>
        <p:spPr>
          <a:xfrm>
            <a:off x="5991400" y="3097919"/>
            <a:ext cx="1447576" cy="276999"/>
          </a:xfrm>
          <a:prstGeom prst="rect">
            <a:avLst/>
          </a:prstGeom>
          <a:solidFill>
            <a:schemeClr val="accent1">
              <a:lumMod val="60000"/>
              <a:lumOff val="40000"/>
            </a:schemeClr>
          </a:solidFill>
          <a:ln>
            <a:solidFill>
              <a:srgbClr val="C00000"/>
            </a:solidFill>
          </a:ln>
        </p:spPr>
        <p:txBody>
          <a:bodyPr wrap="none" rtlCol="0">
            <a:spAutoFit/>
          </a:bodyPr>
          <a:lstStyle/>
          <a:p>
            <a:r>
              <a:rPr lang="en-US" sz="1200" b="1" dirty="0" smtClean="0">
                <a:solidFill>
                  <a:srgbClr val="C00000"/>
                </a:solidFill>
              </a:rPr>
              <a:t>Irrigated vegetables</a:t>
            </a:r>
            <a:endParaRPr lang="en-US" sz="1200" b="1" dirty="0" smtClean="0">
              <a:solidFill>
                <a:srgbClr val="C00000"/>
              </a:solidFill>
            </a:endParaRPr>
          </a:p>
        </p:txBody>
      </p:sp>
      <p:sp>
        <p:nvSpPr>
          <p:cNvPr id="131" name="TextBox 130"/>
          <p:cNvSpPr txBox="1"/>
          <p:nvPr/>
        </p:nvSpPr>
        <p:spPr>
          <a:xfrm>
            <a:off x="2259047" y="1784371"/>
            <a:ext cx="1322542" cy="461665"/>
          </a:xfrm>
          <a:prstGeom prst="rect">
            <a:avLst/>
          </a:prstGeom>
          <a:solidFill>
            <a:srgbClr val="92D050"/>
          </a:solidFill>
          <a:ln>
            <a:solidFill>
              <a:srgbClr val="C00000"/>
            </a:solidFill>
          </a:ln>
        </p:spPr>
        <p:txBody>
          <a:bodyPr wrap="none" rtlCol="0">
            <a:spAutoFit/>
          </a:bodyPr>
          <a:lstStyle/>
          <a:p>
            <a:r>
              <a:rPr lang="en-US" sz="1200" b="1" dirty="0" smtClean="0">
                <a:solidFill>
                  <a:srgbClr val="C00000"/>
                </a:solidFill>
              </a:rPr>
              <a:t>Local </a:t>
            </a:r>
            <a:r>
              <a:rPr lang="en-US" sz="1200" b="1" dirty="0" smtClean="0">
                <a:solidFill>
                  <a:srgbClr val="C00000"/>
                </a:solidFill>
              </a:rPr>
              <a:t>conventions</a:t>
            </a:r>
          </a:p>
          <a:p>
            <a:r>
              <a:rPr lang="en-US" sz="1200" b="1" dirty="0" smtClean="0">
                <a:solidFill>
                  <a:srgbClr val="C00000"/>
                </a:solidFill>
              </a:rPr>
              <a:t>FEAST</a:t>
            </a:r>
            <a:endParaRPr lang="en-US" sz="1200" b="1" dirty="0" smtClean="0">
              <a:solidFill>
                <a:srgbClr val="C00000"/>
              </a:solidFill>
            </a:endParaRPr>
          </a:p>
        </p:txBody>
      </p:sp>
      <p:sp>
        <p:nvSpPr>
          <p:cNvPr id="132" name="TextBox 131"/>
          <p:cNvSpPr txBox="1"/>
          <p:nvPr/>
        </p:nvSpPr>
        <p:spPr>
          <a:xfrm>
            <a:off x="7254210" y="1512884"/>
            <a:ext cx="1623778" cy="461665"/>
          </a:xfrm>
          <a:prstGeom prst="rect">
            <a:avLst/>
          </a:prstGeom>
          <a:solidFill>
            <a:schemeClr val="accent2">
              <a:lumMod val="40000"/>
              <a:lumOff val="60000"/>
              <a:alpha val="62000"/>
            </a:schemeClr>
          </a:solidFill>
          <a:ln>
            <a:solidFill>
              <a:srgbClr val="C00000"/>
            </a:solidFill>
          </a:ln>
        </p:spPr>
        <p:txBody>
          <a:bodyPr wrap="none" rtlCol="0">
            <a:spAutoFit/>
          </a:bodyPr>
          <a:lstStyle/>
          <a:p>
            <a:r>
              <a:rPr lang="en-US" sz="1200" b="1" dirty="0" smtClean="0">
                <a:solidFill>
                  <a:srgbClr val="C00000"/>
                </a:solidFill>
              </a:rPr>
              <a:t>Typologies/</a:t>
            </a:r>
          </a:p>
          <a:p>
            <a:r>
              <a:rPr lang="en-US" sz="1200" b="1" dirty="0" smtClean="0">
                <a:solidFill>
                  <a:srgbClr val="C00000"/>
                </a:solidFill>
              </a:rPr>
              <a:t>Tailoring </a:t>
            </a:r>
            <a:r>
              <a:rPr lang="en-US" sz="1200" b="1" dirty="0" smtClean="0">
                <a:solidFill>
                  <a:srgbClr val="C00000"/>
                </a:solidFill>
              </a:rPr>
              <a:t>interventions</a:t>
            </a:r>
          </a:p>
        </p:txBody>
      </p:sp>
      <p:sp>
        <p:nvSpPr>
          <p:cNvPr id="133" name="TextBox 132"/>
          <p:cNvSpPr txBox="1"/>
          <p:nvPr/>
        </p:nvSpPr>
        <p:spPr>
          <a:xfrm>
            <a:off x="5514596" y="4744489"/>
            <a:ext cx="761747" cy="461665"/>
          </a:xfrm>
          <a:prstGeom prst="rect">
            <a:avLst/>
          </a:prstGeom>
          <a:solidFill>
            <a:srgbClr val="92D050"/>
          </a:solidFill>
          <a:ln>
            <a:solidFill>
              <a:srgbClr val="C00000"/>
            </a:solidFill>
          </a:ln>
        </p:spPr>
        <p:txBody>
          <a:bodyPr wrap="none" rtlCol="0">
            <a:spAutoFit/>
          </a:bodyPr>
          <a:lstStyle/>
          <a:p>
            <a:r>
              <a:rPr lang="en-US" sz="1200" b="1" dirty="0" smtClean="0">
                <a:solidFill>
                  <a:srgbClr val="C00000"/>
                </a:solidFill>
              </a:rPr>
              <a:t>Land Use</a:t>
            </a:r>
          </a:p>
          <a:p>
            <a:r>
              <a:rPr lang="en-US" sz="1200" b="1" dirty="0" smtClean="0">
                <a:solidFill>
                  <a:srgbClr val="C00000"/>
                </a:solidFill>
              </a:rPr>
              <a:t>Change</a:t>
            </a:r>
          </a:p>
        </p:txBody>
      </p:sp>
      <p:sp>
        <p:nvSpPr>
          <p:cNvPr id="134" name="TextBox 133"/>
          <p:cNvSpPr txBox="1"/>
          <p:nvPr/>
        </p:nvSpPr>
        <p:spPr>
          <a:xfrm>
            <a:off x="4848646" y="213770"/>
            <a:ext cx="1192955" cy="1384995"/>
          </a:xfrm>
          <a:prstGeom prst="rect">
            <a:avLst/>
          </a:prstGeom>
          <a:solidFill>
            <a:schemeClr val="accent2">
              <a:lumMod val="40000"/>
              <a:lumOff val="60000"/>
              <a:alpha val="62000"/>
            </a:schemeClr>
          </a:solidFill>
          <a:ln>
            <a:solidFill>
              <a:srgbClr val="C00000"/>
            </a:solidFill>
          </a:ln>
        </p:spPr>
        <p:txBody>
          <a:bodyPr wrap="none" rtlCol="0">
            <a:spAutoFit/>
          </a:bodyPr>
          <a:lstStyle/>
          <a:p>
            <a:r>
              <a:rPr lang="en-US" sz="1200" b="1" dirty="0" smtClean="0">
                <a:solidFill>
                  <a:srgbClr val="C00000"/>
                </a:solidFill>
              </a:rPr>
              <a:t>Models</a:t>
            </a:r>
          </a:p>
          <a:p>
            <a:r>
              <a:rPr lang="en-US" sz="1200" b="1" dirty="0" smtClean="0">
                <a:solidFill>
                  <a:srgbClr val="C00000"/>
                </a:solidFill>
              </a:rPr>
              <a:t>(WP3 and WP4)</a:t>
            </a:r>
            <a:endParaRPr lang="en-US" sz="1200" b="1" dirty="0" smtClean="0">
              <a:solidFill>
                <a:srgbClr val="C00000"/>
              </a:solidFill>
            </a:endParaRPr>
          </a:p>
          <a:p>
            <a:endParaRPr lang="en-US" sz="1200" b="1" dirty="0">
              <a:solidFill>
                <a:srgbClr val="C00000"/>
              </a:solidFill>
            </a:endParaRPr>
          </a:p>
          <a:p>
            <a:endParaRPr lang="en-US" sz="1200" b="1" dirty="0" smtClean="0">
              <a:solidFill>
                <a:srgbClr val="C00000"/>
              </a:solidFill>
            </a:endParaRPr>
          </a:p>
          <a:p>
            <a:endParaRPr lang="en-US" sz="1200" b="1" dirty="0" smtClean="0">
              <a:solidFill>
                <a:srgbClr val="C00000"/>
              </a:solidFill>
            </a:endParaRPr>
          </a:p>
          <a:p>
            <a:endParaRPr lang="en-US" sz="1200" b="1" dirty="0">
              <a:solidFill>
                <a:srgbClr val="C00000"/>
              </a:solidFill>
            </a:endParaRPr>
          </a:p>
          <a:p>
            <a:endParaRPr lang="en-US" sz="1200" b="1" dirty="0">
              <a:solidFill>
                <a:srgbClr val="C00000"/>
              </a:solidFill>
            </a:endParaRPr>
          </a:p>
        </p:txBody>
      </p:sp>
      <p:cxnSp>
        <p:nvCxnSpPr>
          <p:cNvPr id="136" name="Curved Connector 135"/>
          <p:cNvCxnSpPr>
            <a:stCxn id="9" idx="3"/>
          </p:cNvCxnSpPr>
          <p:nvPr/>
        </p:nvCxnSpPr>
        <p:spPr>
          <a:xfrm>
            <a:off x="5042014" y="2643466"/>
            <a:ext cx="520586" cy="861734"/>
          </a:xfrm>
          <a:prstGeom prst="curvedConnector2">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2" name="Straight Arrow Connector 141"/>
          <p:cNvCxnSpPr/>
          <p:nvPr/>
        </p:nvCxnSpPr>
        <p:spPr>
          <a:xfrm>
            <a:off x="4041869" y="2874510"/>
            <a:ext cx="391170" cy="1"/>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44" name="TextBox 143"/>
          <p:cNvSpPr txBox="1"/>
          <p:nvPr/>
        </p:nvSpPr>
        <p:spPr>
          <a:xfrm>
            <a:off x="0" y="609600"/>
            <a:ext cx="829486" cy="369332"/>
          </a:xfrm>
          <a:prstGeom prst="rect">
            <a:avLst/>
          </a:prstGeom>
          <a:noFill/>
        </p:spPr>
        <p:txBody>
          <a:bodyPr wrap="none" rtlCol="0">
            <a:spAutoFit/>
          </a:bodyPr>
          <a:lstStyle/>
          <a:p>
            <a:r>
              <a:rPr lang="en-US" dirty="0" smtClean="0"/>
              <a:t>Region</a:t>
            </a:r>
          </a:p>
        </p:txBody>
      </p:sp>
      <p:cxnSp>
        <p:nvCxnSpPr>
          <p:cNvPr id="56" name="Curved Connector 55"/>
          <p:cNvCxnSpPr/>
          <p:nvPr/>
        </p:nvCxnSpPr>
        <p:spPr>
          <a:xfrm rot="5400000" flipH="1" flipV="1">
            <a:off x="6690130" y="3482296"/>
            <a:ext cx="336652" cy="214224"/>
          </a:xfrm>
          <a:prstGeom prst="curvedConnector3">
            <a:avLst>
              <a:gd name="adj1" fmla="val 50000"/>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2" name="Curved Connector 61"/>
          <p:cNvCxnSpPr/>
          <p:nvPr/>
        </p:nvCxnSpPr>
        <p:spPr>
          <a:xfrm>
            <a:off x="4071275" y="2636254"/>
            <a:ext cx="1887012" cy="259451"/>
          </a:xfrm>
          <a:prstGeom prst="curvedConnector3">
            <a:avLst>
              <a:gd name="adj1" fmla="val -35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4494623" y="2895705"/>
            <a:ext cx="1020921" cy="461665"/>
          </a:xfrm>
          <a:prstGeom prst="rect">
            <a:avLst/>
          </a:prstGeom>
          <a:solidFill>
            <a:schemeClr val="accent1">
              <a:lumMod val="60000"/>
              <a:lumOff val="40000"/>
            </a:schemeClr>
          </a:solidFill>
          <a:ln>
            <a:solidFill>
              <a:srgbClr val="C00000"/>
            </a:solidFill>
          </a:ln>
        </p:spPr>
        <p:txBody>
          <a:bodyPr wrap="none" rtlCol="0">
            <a:spAutoFit/>
          </a:bodyPr>
          <a:lstStyle/>
          <a:p>
            <a:r>
              <a:rPr lang="en-US" sz="1200" b="1" dirty="0" err="1" smtClean="0">
                <a:solidFill>
                  <a:srgbClr val="C00000"/>
                </a:solidFill>
              </a:rPr>
              <a:t>Agroforestry</a:t>
            </a:r>
            <a:r>
              <a:rPr lang="en-US" sz="1200" b="1" dirty="0" smtClean="0">
                <a:solidFill>
                  <a:srgbClr val="C00000"/>
                </a:solidFill>
              </a:rPr>
              <a:t> </a:t>
            </a:r>
          </a:p>
          <a:p>
            <a:r>
              <a:rPr lang="en-US" sz="1200" b="1" dirty="0" smtClean="0">
                <a:solidFill>
                  <a:srgbClr val="C00000"/>
                </a:solidFill>
              </a:rPr>
              <a:t>trials</a:t>
            </a:r>
            <a:endParaRPr lang="en-US" sz="1200" b="1" dirty="0" smtClean="0">
              <a:solidFill>
                <a:srgbClr val="C00000"/>
              </a:solidFill>
            </a:endParaRPr>
          </a:p>
        </p:txBody>
      </p:sp>
      <p:sp>
        <p:nvSpPr>
          <p:cNvPr id="75" name="TextBox 74"/>
          <p:cNvSpPr txBox="1"/>
          <p:nvPr/>
        </p:nvSpPr>
        <p:spPr>
          <a:xfrm>
            <a:off x="2399093" y="5451248"/>
            <a:ext cx="1474634" cy="646331"/>
          </a:xfrm>
          <a:prstGeom prst="rect">
            <a:avLst/>
          </a:prstGeom>
          <a:noFill/>
          <a:ln>
            <a:solidFill>
              <a:schemeClr val="tx1"/>
            </a:solidFill>
          </a:ln>
        </p:spPr>
        <p:txBody>
          <a:bodyPr wrap="none" rtlCol="0">
            <a:spAutoFit/>
          </a:bodyPr>
          <a:lstStyle/>
          <a:p>
            <a:r>
              <a:rPr lang="en-US" dirty="0" smtClean="0"/>
              <a:t>Infrastructure</a:t>
            </a:r>
          </a:p>
          <a:p>
            <a:r>
              <a:rPr lang="en-US" dirty="0" smtClean="0"/>
              <a:t>Storage</a:t>
            </a:r>
            <a:endParaRPr lang="en-US" dirty="0"/>
          </a:p>
        </p:txBody>
      </p:sp>
      <p:cxnSp>
        <p:nvCxnSpPr>
          <p:cNvPr id="78" name="Curved Connector 77"/>
          <p:cNvCxnSpPr>
            <a:stCxn id="76" idx="3"/>
          </p:cNvCxnSpPr>
          <p:nvPr/>
        </p:nvCxnSpPr>
        <p:spPr>
          <a:xfrm flipV="1">
            <a:off x="3573352" y="4309478"/>
            <a:ext cx="1586779" cy="310773"/>
          </a:xfrm>
          <a:prstGeom prst="curvedConnector3">
            <a:avLst>
              <a:gd name="adj1" fmla="val 50000"/>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82" name="Block Arc 81"/>
          <p:cNvSpPr/>
          <p:nvPr/>
        </p:nvSpPr>
        <p:spPr>
          <a:xfrm>
            <a:off x="401205" y="-50607"/>
            <a:ext cx="8367808" cy="1345392"/>
          </a:xfrm>
          <a:prstGeom prst="blockArc">
            <a:avLst>
              <a:gd name="adj1" fmla="val 10890903"/>
              <a:gd name="adj2" fmla="val 0"/>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	</a:t>
            </a:r>
            <a:r>
              <a:rPr lang="en-US" dirty="0" smtClean="0">
                <a:solidFill>
                  <a:schemeClr val="tx1"/>
                </a:solidFill>
              </a:rPr>
              <a:t>					Platforms</a:t>
            </a:r>
            <a:endParaRPr lang="en-US" dirty="0">
              <a:solidFill>
                <a:schemeClr val="tx1"/>
              </a:solidFill>
            </a:endParaRPr>
          </a:p>
        </p:txBody>
      </p:sp>
      <p:cxnSp>
        <p:nvCxnSpPr>
          <p:cNvPr id="88" name="Curved Connector 87"/>
          <p:cNvCxnSpPr/>
          <p:nvPr/>
        </p:nvCxnSpPr>
        <p:spPr>
          <a:xfrm rot="5400000" flipH="1" flipV="1">
            <a:off x="2813738" y="2750391"/>
            <a:ext cx="3666879" cy="1734841"/>
          </a:xfrm>
          <a:prstGeom prst="curvedConnector3">
            <a:avLst>
              <a:gd name="adj1" fmla="val 10201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6" name="Curved Connector 85"/>
          <p:cNvCxnSpPr/>
          <p:nvPr/>
        </p:nvCxnSpPr>
        <p:spPr>
          <a:xfrm rot="16200000" flipV="1">
            <a:off x="327750" y="3558678"/>
            <a:ext cx="2382295" cy="1760392"/>
          </a:xfrm>
          <a:prstGeom prst="curved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6" name="Curved Connector 95"/>
          <p:cNvCxnSpPr/>
          <p:nvPr/>
        </p:nvCxnSpPr>
        <p:spPr>
          <a:xfrm rot="16200000" flipH="1">
            <a:off x="6315200" y="2303750"/>
            <a:ext cx="493859" cy="378429"/>
          </a:xfrm>
          <a:prstGeom prst="curvedConnector3">
            <a:avLst>
              <a:gd name="adj1" fmla="val -8593"/>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01" name="Curved Connector 100"/>
          <p:cNvCxnSpPr>
            <a:endCxn id="5" idx="0"/>
          </p:cNvCxnSpPr>
          <p:nvPr/>
        </p:nvCxnSpPr>
        <p:spPr>
          <a:xfrm rot="16200000" flipH="1">
            <a:off x="5239694" y="2799014"/>
            <a:ext cx="1084354" cy="347734"/>
          </a:xfrm>
          <a:prstGeom prst="curvedConnector3">
            <a:avLst>
              <a:gd name="adj1" fmla="val 55270"/>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11" name="Curved Connector 110"/>
          <p:cNvCxnSpPr/>
          <p:nvPr/>
        </p:nvCxnSpPr>
        <p:spPr>
          <a:xfrm rot="10800000" flipV="1">
            <a:off x="3784310" y="2132581"/>
            <a:ext cx="1731234" cy="422647"/>
          </a:xfrm>
          <a:prstGeom prst="curvedConnector3">
            <a:avLst>
              <a:gd name="adj1" fmla="val 50000"/>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25" name="Curved Connector 124"/>
          <p:cNvCxnSpPr>
            <a:stCxn id="131" idx="3"/>
          </p:cNvCxnSpPr>
          <p:nvPr/>
        </p:nvCxnSpPr>
        <p:spPr>
          <a:xfrm>
            <a:off x="3581589" y="2015204"/>
            <a:ext cx="169159" cy="586192"/>
          </a:xfrm>
          <a:prstGeom prst="curvedConnector2">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139" name="TextBox 138"/>
          <p:cNvSpPr txBox="1"/>
          <p:nvPr/>
        </p:nvSpPr>
        <p:spPr>
          <a:xfrm>
            <a:off x="6133710" y="980204"/>
            <a:ext cx="1120500" cy="461665"/>
          </a:xfrm>
          <a:prstGeom prst="rect">
            <a:avLst/>
          </a:prstGeom>
          <a:solidFill>
            <a:srgbClr val="002060"/>
          </a:solidFill>
          <a:ln>
            <a:solidFill>
              <a:srgbClr val="C00000"/>
            </a:solidFill>
          </a:ln>
        </p:spPr>
        <p:txBody>
          <a:bodyPr wrap="none" rtlCol="0">
            <a:spAutoFit/>
          </a:bodyPr>
          <a:lstStyle/>
          <a:p>
            <a:r>
              <a:rPr lang="en-US" sz="1200" b="1" dirty="0" smtClean="0">
                <a:solidFill>
                  <a:schemeClr val="bg1"/>
                </a:solidFill>
              </a:rPr>
              <a:t>Food diversity </a:t>
            </a:r>
          </a:p>
          <a:p>
            <a:r>
              <a:rPr lang="en-US" sz="1200" b="1" dirty="0" smtClean="0">
                <a:solidFill>
                  <a:schemeClr val="bg1"/>
                </a:solidFill>
              </a:rPr>
              <a:t>study</a:t>
            </a:r>
            <a:endParaRPr lang="en-US" sz="1200" b="1" dirty="0" smtClean="0">
              <a:solidFill>
                <a:schemeClr val="bg1"/>
              </a:solidFill>
            </a:endParaRPr>
          </a:p>
        </p:txBody>
      </p:sp>
      <p:sp>
        <p:nvSpPr>
          <p:cNvPr id="140" name="TextBox 139"/>
          <p:cNvSpPr txBox="1"/>
          <p:nvPr/>
        </p:nvSpPr>
        <p:spPr>
          <a:xfrm>
            <a:off x="5540502" y="1969037"/>
            <a:ext cx="1002197" cy="461665"/>
          </a:xfrm>
          <a:prstGeom prst="rect">
            <a:avLst/>
          </a:prstGeom>
          <a:solidFill>
            <a:srgbClr val="002060"/>
          </a:solidFill>
          <a:ln>
            <a:solidFill>
              <a:srgbClr val="C00000"/>
            </a:solidFill>
          </a:ln>
        </p:spPr>
        <p:txBody>
          <a:bodyPr wrap="none" rtlCol="0">
            <a:spAutoFit/>
          </a:bodyPr>
          <a:lstStyle/>
          <a:p>
            <a:r>
              <a:rPr lang="en-US" sz="1200" b="1" dirty="0" smtClean="0">
                <a:solidFill>
                  <a:schemeClr val="bg1"/>
                </a:solidFill>
              </a:rPr>
              <a:t>Nutrition</a:t>
            </a:r>
            <a:r>
              <a:rPr lang="en-US" sz="1200" b="1" dirty="0" smtClean="0">
                <a:solidFill>
                  <a:schemeClr val="bg1"/>
                </a:solidFill>
              </a:rPr>
              <a:t> </a:t>
            </a:r>
            <a:endParaRPr lang="en-US" sz="1200" b="1" dirty="0" smtClean="0">
              <a:solidFill>
                <a:schemeClr val="bg1"/>
              </a:solidFill>
            </a:endParaRPr>
          </a:p>
          <a:p>
            <a:r>
              <a:rPr lang="en-US" sz="1200" b="1" dirty="0" smtClean="0">
                <a:solidFill>
                  <a:schemeClr val="bg1"/>
                </a:solidFill>
              </a:rPr>
              <a:t>Field schools</a:t>
            </a:r>
            <a:endParaRPr lang="en-US" sz="1200" b="1" dirty="0" smtClean="0">
              <a:solidFill>
                <a:schemeClr val="bg1"/>
              </a:solidFill>
            </a:endParaRPr>
          </a:p>
        </p:txBody>
      </p:sp>
      <p:sp>
        <p:nvSpPr>
          <p:cNvPr id="143" name="TextBox 142"/>
          <p:cNvSpPr txBox="1"/>
          <p:nvPr/>
        </p:nvSpPr>
        <p:spPr>
          <a:xfrm>
            <a:off x="1968692" y="5236784"/>
            <a:ext cx="1911421" cy="276999"/>
          </a:xfrm>
          <a:prstGeom prst="rect">
            <a:avLst/>
          </a:prstGeom>
          <a:solidFill>
            <a:srgbClr val="002060"/>
          </a:solidFill>
          <a:ln>
            <a:solidFill>
              <a:srgbClr val="C00000"/>
            </a:solidFill>
          </a:ln>
        </p:spPr>
        <p:txBody>
          <a:bodyPr wrap="none" rtlCol="0">
            <a:spAutoFit/>
          </a:bodyPr>
          <a:lstStyle/>
          <a:p>
            <a:r>
              <a:rPr lang="en-US" sz="1200" b="1" dirty="0" smtClean="0">
                <a:solidFill>
                  <a:schemeClr val="bg1"/>
                </a:solidFill>
              </a:rPr>
              <a:t>food  storage/postharvest</a:t>
            </a:r>
            <a:endParaRPr lang="en-US" sz="1200" b="1" dirty="0" smtClean="0">
              <a:solidFill>
                <a:schemeClr val="bg1"/>
              </a:solidFill>
            </a:endParaRPr>
          </a:p>
        </p:txBody>
      </p:sp>
      <p:sp>
        <p:nvSpPr>
          <p:cNvPr id="76" name="TextBox 75"/>
          <p:cNvSpPr txBox="1"/>
          <p:nvPr/>
        </p:nvSpPr>
        <p:spPr>
          <a:xfrm>
            <a:off x="1941239" y="4389418"/>
            <a:ext cx="1632113" cy="461665"/>
          </a:xfrm>
          <a:prstGeom prst="rect">
            <a:avLst/>
          </a:prstGeom>
          <a:solidFill>
            <a:srgbClr val="92D050"/>
          </a:solidFill>
          <a:ln>
            <a:solidFill>
              <a:srgbClr val="C00000"/>
            </a:solidFill>
          </a:ln>
        </p:spPr>
        <p:txBody>
          <a:bodyPr wrap="none" rtlCol="0">
            <a:spAutoFit/>
          </a:bodyPr>
          <a:lstStyle/>
          <a:p>
            <a:r>
              <a:rPr lang="en-US" sz="1200" b="1" dirty="0" smtClean="0">
                <a:solidFill>
                  <a:srgbClr val="C00000"/>
                </a:solidFill>
              </a:rPr>
              <a:t>Water and land </a:t>
            </a:r>
          </a:p>
          <a:p>
            <a:r>
              <a:rPr lang="en-US" sz="1200" b="1" dirty="0" smtClean="0">
                <a:solidFill>
                  <a:srgbClr val="C00000"/>
                </a:solidFill>
              </a:rPr>
              <a:t>Management practices</a:t>
            </a:r>
            <a:endParaRPr lang="en-US" sz="1200" b="1" dirty="0" smtClean="0">
              <a:solidFill>
                <a:srgbClr val="C00000"/>
              </a:solidFill>
            </a:endParaRPr>
          </a:p>
        </p:txBody>
      </p:sp>
    </p:spTree>
    <p:extLst>
      <p:ext uri="{BB962C8B-B14F-4D97-AF65-F5344CB8AC3E}">
        <p14:creationId xmlns:p14="http://schemas.microsoft.com/office/powerpoint/2010/main" xmlns="" val="25493334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WP1: Community Mobilization</a:t>
            </a:r>
            <a:endParaRPr lang="en-US" dirty="0"/>
          </a:p>
        </p:txBody>
      </p:sp>
      <p:sp>
        <p:nvSpPr>
          <p:cNvPr id="3" name="Content Placeholder 2"/>
          <p:cNvSpPr>
            <a:spLocks noGrp="1"/>
          </p:cNvSpPr>
          <p:nvPr>
            <p:ph idx="1"/>
          </p:nvPr>
        </p:nvSpPr>
        <p:spPr>
          <a:xfrm>
            <a:off x="457200" y="990600"/>
            <a:ext cx="8229600" cy="5135563"/>
          </a:xfrm>
        </p:spPr>
        <p:txBody>
          <a:bodyPr>
            <a:noAutofit/>
          </a:bodyPr>
          <a:lstStyle/>
          <a:p>
            <a:r>
              <a:rPr lang="en-GB" sz="2000" b="1" dirty="0"/>
              <a:t>9. Work Package Objectives</a:t>
            </a:r>
            <a:endParaRPr lang="en-US" sz="2000" dirty="0"/>
          </a:p>
          <a:p>
            <a:pPr lvl="0"/>
            <a:r>
              <a:rPr lang="en-US" sz="2000" dirty="0"/>
              <a:t>Analyze the social and biophysical context within which the R4DPs will operate</a:t>
            </a:r>
          </a:p>
          <a:p>
            <a:pPr lvl="0"/>
            <a:r>
              <a:rPr lang="en-US" sz="2000" dirty="0"/>
              <a:t>Conduct a stakeholder analysis to analyze existing stakeholders and their interest</a:t>
            </a:r>
          </a:p>
          <a:p>
            <a:pPr lvl="0"/>
            <a:r>
              <a:rPr lang="en-US" sz="2000" dirty="0"/>
              <a:t>Identify and map the existing stakeholders, their interactions  and potential roles in the R4DP, to complement existing resources and provide baseline information on the R4DP site that will be influenced by the presence of R4D platform </a:t>
            </a:r>
          </a:p>
          <a:p>
            <a:pPr lvl="0"/>
            <a:r>
              <a:rPr lang="en-US" sz="2000" dirty="0"/>
              <a:t>Identification of the entry point of focus for each platform to be established</a:t>
            </a:r>
          </a:p>
          <a:p>
            <a:pPr lvl="0"/>
            <a:r>
              <a:rPr lang="en-US" sz="2000" dirty="0"/>
              <a:t>Identify and validate different stakeholders and their potential roles in the R4DP / IP </a:t>
            </a:r>
          </a:p>
          <a:p>
            <a:pPr lvl="0"/>
            <a:r>
              <a:rPr lang="en-US" sz="2000" dirty="0"/>
              <a:t>Develop an operational plan, </a:t>
            </a:r>
            <a:r>
              <a:rPr lang="en-US" sz="2000" dirty="0" smtClean="0"/>
              <a:t>including </a:t>
            </a:r>
            <a:r>
              <a:rPr lang="en-US" sz="2000" dirty="0"/>
              <a:t>monitoring and evaluation </a:t>
            </a:r>
            <a:r>
              <a:rPr lang="en-US" sz="2000" dirty="0" smtClean="0"/>
              <a:t>tools to </a:t>
            </a:r>
            <a:r>
              <a:rPr lang="en-US" sz="2000" dirty="0"/>
              <a:t>monitor progress, draw lessons, exchange information and identify dissemination opportunities, governance and maintenance guidelines for the R4DP / </a:t>
            </a:r>
            <a:r>
              <a:rPr lang="en-US" sz="2000" dirty="0" smtClean="0"/>
              <a:t>IP</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Package 1</a:t>
            </a:r>
            <a:endParaRPr lang="en-US" dirty="0"/>
          </a:p>
        </p:txBody>
      </p:sp>
      <p:sp>
        <p:nvSpPr>
          <p:cNvPr id="3" name="Content Placeholder 2"/>
          <p:cNvSpPr>
            <a:spLocks noGrp="1"/>
          </p:cNvSpPr>
          <p:nvPr>
            <p:ph idx="1"/>
          </p:nvPr>
        </p:nvSpPr>
        <p:spPr>
          <a:xfrm>
            <a:off x="457200" y="1295400"/>
            <a:ext cx="8229600" cy="4830763"/>
          </a:xfrm>
        </p:spPr>
        <p:txBody>
          <a:bodyPr>
            <a:noAutofit/>
          </a:bodyPr>
          <a:lstStyle/>
          <a:p>
            <a:r>
              <a:rPr lang="en-US" sz="2000" b="1" dirty="0" smtClean="0"/>
              <a:t>10. Expected outputs </a:t>
            </a:r>
            <a:endParaRPr lang="en-US" sz="2000" dirty="0" smtClean="0"/>
          </a:p>
          <a:p>
            <a:pPr lvl="0"/>
            <a:r>
              <a:rPr lang="en-US" sz="2000" dirty="0" smtClean="0"/>
              <a:t>A scoping report delineating the social, biophysical and institutional baseline situation under which the platforms will operate available. </a:t>
            </a:r>
          </a:p>
          <a:p>
            <a:pPr lvl="0"/>
            <a:r>
              <a:rPr lang="en-US" sz="2000" dirty="0" smtClean="0"/>
              <a:t>At least five functional R4D platforms put in place and active </a:t>
            </a:r>
          </a:p>
          <a:p>
            <a:pPr lvl="0"/>
            <a:r>
              <a:rPr lang="en-US" sz="2000" dirty="0" smtClean="0"/>
              <a:t>Improved knowledge and awareness of integrated innovation as well as improved level of interaction and networking among different partners. </a:t>
            </a:r>
          </a:p>
          <a:p>
            <a:r>
              <a:rPr lang="en-US" sz="2000" dirty="0" smtClean="0">
                <a:solidFill>
                  <a:srgbClr val="FF0000"/>
                </a:solidFill>
              </a:rPr>
              <a:t> Comments:</a:t>
            </a:r>
          </a:p>
          <a:p>
            <a:pPr lvl="1"/>
            <a:r>
              <a:rPr lang="en-US" sz="2000" dirty="0" smtClean="0">
                <a:solidFill>
                  <a:srgbClr val="FF0000"/>
                </a:solidFill>
              </a:rPr>
              <a:t> Make sure we’re clear on the definitions of R4D platforms/innovation platforms</a:t>
            </a:r>
          </a:p>
          <a:p>
            <a:pPr lvl="1"/>
            <a:r>
              <a:rPr lang="en-US" sz="2000" dirty="0" smtClean="0">
                <a:solidFill>
                  <a:srgbClr val="FF0000"/>
                </a:solidFill>
              </a:rPr>
              <a:t>We have changed the </a:t>
            </a:r>
            <a:r>
              <a:rPr lang="en-US" sz="2000" dirty="0" err="1" smtClean="0">
                <a:solidFill>
                  <a:srgbClr val="FF0000"/>
                </a:solidFill>
              </a:rPr>
              <a:t>workplan</a:t>
            </a:r>
            <a:r>
              <a:rPr lang="en-US" sz="2000" dirty="0" smtClean="0">
                <a:solidFill>
                  <a:srgbClr val="FF0000"/>
                </a:solidFill>
              </a:rPr>
              <a:t> to refer to “R4D platforms” throughout</a:t>
            </a:r>
            <a:endParaRPr lang="en-US" sz="2000" dirty="0" smtClean="0">
              <a:solidFill>
                <a:srgbClr val="FF0000"/>
              </a:solidFill>
            </a:endParaRPr>
          </a:p>
          <a:p>
            <a:pPr>
              <a:buNone/>
            </a:pPr>
            <a:endParaRPr lang="en-US" sz="20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Package 2: Nutrition</a:t>
            </a:r>
            <a:endParaRPr lang="en-US" dirty="0"/>
          </a:p>
        </p:txBody>
      </p:sp>
      <p:sp>
        <p:nvSpPr>
          <p:cNvPr id="3" name="Content Placeholder 2"/>
          <p:cNvSpPr>
            <a:spLocks noGrp="1"/>
          </p:cNvSpPr>
          <p:nvPr>
            <p:ph idx="1"/>
          </p:nvPr>
        </p:nvSpPr>
        <p:spPr/>
        <p:txBody>
          <a:bodyPr>
            <a:normAutofit fontScale="92500" lnSpcReduction="10000"/>
          </a:bodyPr>
          <a:lstStyle/>
          <a:p>
            <a:r>
              <a:rPr lang="en-GB" b="1" dirty="0"/>
              <a:t>9. Work Package Objectives</a:t>
            </a:r>
            <a:r>
              <a:rPr lang="en-GB" dirty="0"/>
              <a:t>:</a:t>
            </a:r>
            <a:endParaRPr lang="en-US" dirty="0"/>
          </a:p>
          <a:p>
            <a:r>
              <a:rPr lang="en-US" dirty="0"/>
              <a:t>Develop and refine training modules based on existing materials to improve farm household nutrition</a:t>
            </a:r>
          </a:p>
          <a:p>
            <a:pPr lvl="0"/>
            <a:r>
              <a:rPr lang="en-US" dirty="0"/>
              <a:t>Link nutrition knowledge and practices to dietary and crop and tree diversity and farm productivity</a:t>
            </a:r>
            <a:r>
              <a:rPr lang="en-US" dirty="0" smtClean="0"/>
              <a:t>.</a:t>
            </a:r>
          </a:p>
          <a:p>
            <a:pPr lvl="0"/>
            <a:r>
              <a:rPr lang="en-US" dirty="0" smtClean="0"/>
              <a:t>Monitor </a:t>
            </a:r>
            <a:r>
              <a:rPr lang="en-US" dirty="0"/>
              <a:t>behavior change related to child feeding </a:t>
            </a:r>
            <a:endParaRPr lang="en-US" dirty="0" smtClean="0"/>
          </a:p>
          <a:p>
            <a:pPr lvl="0"/>
            <a:r>
              <a:rPr lang="en-US" dirty="0" smtClean="0">
                <a:solidFill>
                  <a:srgbClr val="FF0000"/>
                </a:solidFill>
              </a:rPr>
              <a:t>Depending on commitment and availability, work package leader will come from AVRDC or ICRAF</a:t>
            </a:r>
            <a:endParaRPr lang="en-US" dirty="0">
              <a:solidFill>
                <a:srgbClr val="FF0000"/>
              </a:solidFill>
            </a:endParaRP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Package 2</a:t>
            </a:r>
            <a:endParaRPr lang="en-US" dirty="0"/>
          </a:p>
        </p:txBody>
      </p:sp>
      <p:sp>
        <p:nvSpPr>
          <p:cNvPr id="3" name="Content Placeholder 2"/>
          <p:cNvSpPr>
            <a:spLocks noGrp="1"/>
          </p:cNvSpPr>
          <p:nvPr>
            <p:ph idx="1"/>
          </p:nvPr>
        </p:nvSpPr>
        <p:spPr/>
        <p:txBody>
          <a:bodyPr>
            <a:normAutofit fontScale="77500" lnSpcReduction="20000"/>
          </a:bodyPr>
          <a:lstStyle/>
          <a:p>
            <a:r>
              <a:rPr lang="en-US" b="1" dirty="0"/>
              <a:t>10. Expected outputs </a:t>
            </a:r>
            <a:endParaRPr lang="en-US" dirty="0"/>
          </a:p>
          <a:p>
            <a:pPr lvl="0"/>
            <a:r>
              <a:rPr lang="en-US" dirty="0"/>
              <a:t>Women and men understand nutritional benefits of locally available resources and how to use them</a:t>
            </a:r>
            <a:r>
              <a:rPr lang="en-US" dirty="0" smtClean="0"/>
              <a:t>.</a:t>
            </a:r>
            <a:endParaRPr lang="en-US" dirty="0"/>
          </a:p>
          <a:p>
            <a:pPr lvl="0"/>
            <a:r>
              <a:rPr lang="en-US" dirty="0"/>
              <a:t> Production and consumption of the population in target villages is diversified as a result of improved nutrition knowledge</a:t>
            </a:r>
            <a:r>
              <a:rPr lang="en-US" dirty="0" smtClean="0"/>
              <a:t>.</a:t>
            </a:r>
            <a:endParaRPr lang="en-US" dirty="0"/>
          </a:p>
          <a:p>
            <a:pPr lvl="0"/>
            <a:r>
              <a:rPr lang="en-US" dirty="0" smtClean="0"/>
              <a:t>Effective methods for nutrition training and communication developed</a:t>
            </a:r>
          </a:p>
          <a:p>
            <a:pPr lvl="0"/>
            <a:r>
              <a:rPr lang="en-US" dirty="0" smtClean="0"/>
              <a:t>Food Systems Characterization  completed: Frequency, quantity and quality of consumption of various types of food.</a:t>
            </a:r>
          </a:p>
          <a:p>
            <a:r>
              <a:rPr lang="en-US" dirty="0"/>
              <a:t> </a:t>
            </a:r>
            <a:r>
              <a:rPr lang="en-US" dirty="0" smtClean="0">
                <a:solidFill>
                  <a:srgbClr val="FF0000"/>
                </a:solidFill>
              </a:rPr>
              <a:t>Comment: Crop </a:t>
            </a:r>
            <a:r>
              <a:rPr lang="en-US" dirty="0">
                <a:solidFill>
                  <a:srgbClr val="FF0000"/>
                </a:solidFill>
              </a:rPr>
              <a:t>diversity studies should </a:t>
            </a:r>
            <a:r>
              <a:rPr lang="en-US" dirty="0" smtClean="0">
                <a:solidFill>
                  <a:srgbClr val="FF0000"/>
                </a:solidFill>
              </a:rPr>
              <a:t>be connected to other </a:t>
            </a:r>
            <a:r>
              <a:rPr lang="en-US" dirty="0">
                <a:solidFill>
                  <a:srgbClr val="FF0000"/>
                </a:solidFill>
              </a:rPr>
              <a:t>work </a:t>
            </a:r>
            <a:r>
              <a:rPr lang="en-US" dirty="0" smtClean="0">
                <a:solidFill>
                  <a:srgbClr val="FF0000"/>
                </a:solidFill>
              </a:rPr>
              <a:t>packages and IFPRI study</a:t>
            </a:r>
            <a:endParaRPr lang="en-US" dirty="0">
              <a:solidFill>
                <a:srgbClr val="FF0000"/>
              </a:solidFill>
            </a:endParaRP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Package 3: NRM</a:t>
            </a:r>
            <a:endParaRPr lang="en-US" dirty="0"/>
          </a:p>
        </p:txBody>
      </p:sp>
      <p:sp>
        <p:nvSpPr>
          <p:cNvPr id="3" name="Content Placeholder 2"/>
          <p:cNvSpPr>
            <a:spLocks noGrp="1"/>
          </p:cNvSpPr>
          <p:nvPr>
            <p:ph idx="1"/>
          </p:nvPr>
        </p:nvSpPr>
        <p:spPr>
          <a:xfrm>
            <a:off x="457200" y="1371600"/>
            <a:ext cx="8229600" cy="4754563"/>
          </a:xfrm>
        </p:spPr>
        <p:txBody>
          <a:bodyPr>
            <a:normAutofit fontScale="55000" lnSpcReduction="20000"/>
          </a:bodyPr>
          <a:lstStyle/>
          <a:p>
            <a:r>
              <a:rPr lang="en-GB" b="1" dirty="0"/>
              <a:t>9. Work Package Objectives</a:t>
            </a:r>
            <a:endParaRPr lang="en-US" dirty="0"/>
          </a:p>
          <a:p>
            <a:pPr lvl="0"/>
            <a:r>
              <a:rPr lang="en-US" dirty="0"/>
              <a:t>Evaluate the effectiveness of land and water management technologies to improve biophysical characteristics and farm productivity.</a:t>
            </a:r>
            <a:endParaRPr lang="en-US" dirty="0" smtClean="0"/>
          </a:p>
          <a:p>
            <a:pPr lvl="0"/>
            <a:r>
              <a:rPr lang="en-US" dirty="0"/>
              <a:t>Monitor and model biophysical changes at field to watershed level as functions of land and water management interventions, and develop integrated solutions for the existing challenges of farming practices.</a:t>
            </a:r>
            <a:endParaRPr lang="en-US" dirty="0" smtClean="0"/>
          </a:p>
          <a:p>
            <a:pPr lvl="0"/>
            <a:r>
              <a:rPr lang="en-US" dirty="0"/>
              <a:t>Document strengths and weaknesses of existing local conventions in the project sites and identify technical, institutional and policy options to strengthen them including building the capacity of key stakeholders. </a:t>
            </a:r>
            <a:endParaRPr lang="en-US" dirty="0" smtClean="0"/>
          </a:p>
          <a:p>
            <a:pPr lvl="0"/>
            <a:r>
              <a:rPr lang="en-US" dirty="0"/>
              <a:t>Analyze immediate and long-term causes of conflict over natural resource use and identify options to reduce conflicts and associated problems.</a:t>
            </a:r>
            <a:endParaRPr lang="en-US" dirty="0" smtClean="0"/>
          </a:p>
          <a:p>
            <a:pPr lvl="0"/>
            <a:r>
              <a:rPr lang="en-US" dirty="0"/>
              <a:t>Document transhumant practices and the local perceptions on benefits and constraints of transhumance and the effects on natural resource management in the study sites</a:t>
            </a:r>
            <a:endParaRPr lang="en-US" dirty="0" smtClean="0"/>
          </a:p>
          <a:p>
            <a:pPr lvl="0"/>
            <a:r>
              <a:rPr lang="en-US" dirty="0"/>
              <a:t>Evaluate productivity and management of common resources such as pasture and forest</a:t>
            </a:r>
            <a:endParaRPr lang="en-US" dirty="0" smtClean="0"/>
          </a:p>
          <a:p>
            <a:pPr lvl="0"/>
            <a:r>
              <a:rPr lang="en-US" dirty="0"/>
              <a:t>Determine interactions between intensification at the farm household level, at the village level and the interaction with the environment</a:t>
            </a:r>
            <a:endParaRPr lang="en-US" dirty="0" smtClean="0"/>
          </a:p>
          <a:p>
            <a:pPr lvl="0"/>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Package 3</a:t>
            </a:r>
            <a:endParaRPr lang="en-US" dirty="0"/>
          </a:p>
        </p:txBody>
      </p:sp>
      <p:sp>
        <p:nvSpPr>
          <p:cNvPr id="3" name="Content Placeholder 2"/>
          <p:cNvSpPr>
            <a:spLocks noGrp="1"/>
          </p:cNvSpPr>
          <p:nvPr>
            <p:ph idx="1"/>
          </p:nvPr>
        </p:nvSpPr>
        <p:spPr/>
        <p:txBody>
          <a:bodyPr>
            <a:normAutofit fontScale="92500" lnSpcReduction="20000"/>
          </a:bodyPr>
          <a:lstStyle/>
          <a:p>
            <a:r>
              <a:rPr lang="en-US" b="1" dirty="0"/>
              <a:t>10. Expected outputs</a:t>
            </a:r>
            <a:endParaRPr lang="en-US" dirty="0"/>
          </a:p>
          <a:p>
            <a:pPr lvl="0"/>
            <a:r>
              <a:rPr lang="en-US" dirty="0"/>
              <a:t>Information is available on productivity and management of grazing resources.</a:t>
            </a:r>
          </a:p>
          <a:p>
            <a:pPr lvl="0"/>
            <a:r>
              <a:rPr lang="en-US" dirty="0"/>
              <a:t>Existing local conventions on natural resource management are identified, described and strengthened.</a:t>
            </a:r>
          </a:p>
          <a:p>
            <a:pPr lvl="0"/>
            <a:r>
              <a:rPr lang="en-US" dirty="0"/>
              <a:t>Integrated technologies for natural resources management are identified </a:t>
            </a:r>
            <a:r>
              <a:rPr lang="en-US" dirty="0" smtClean="0"/>
              <a:t>and tested</a:t>
            </a:r>
            <a:r>
              <a:rPr lang="en-US" dirty="0"/>
              <a:t>.</a:t>
            </a:r>
          </a:p>
          <a:p>
            <a:pPr lvl="0"/>
            <a:r>
              <a:rPr lang="en-US" dirty="0"/>
              <a:t>Interactions between farm-scale intensification and village level land use and productivity are modeled</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sz="3600" dirty="0" smtClean="0"/>
              <a:t>WP4: Farm Productivity and Profitability</a:t>
            </a:r>
            <a:endParaRPr lang="en-US" sz="3600" dirty="0"/>
          </a:p>
        </p:txBody>
      </p:sp>
      <p:sp>
        <p:nvSpPr>
          <p:cNvPr id="3" name="Content Placeholder 2"/>
          <p:cNvSpPr>
            <a:spLocks noGrp="1"/>
          </p:cNvSpPr>
          <p:nvPr>
            <p:ph idx="1"/>
          </p:nvPr>
        </p:nvSpPr>
        <p:spPr>
          <a:xfrm>
            <a:off x="457200" y="762000"/>
            <a:ext cx="8229600" cy="5638800"/>
          </a:xfrm>
        </p:spPr>
        <p:txBody>
          <a:bodyPr>
            <a:noAutofit/>
          </a:bodyPr>
          <a:lstStyle/>
          <a:p>
            <a:r>
              <a:rPr lang="en-GB" sz="2400" b="1" dirty="0"/>
              <a:t>9. Work package objectives </a:t>
            </a:r>
            <a:endParaRPr lang="en-US" sz="2400" dirty="0"/>
          </a:p>
          <a:p>
            <a:r>
              <a:rPr lang="en-US" sz="2400" dirty="0"/>
              <a:t>A. Evaluate the added advantage of combinations of intensification options at the field scale in terms of agronomical and economic efficiency in crop, tree and vegetable farm system </a:t>
            </a:r>
            <a:r>
              <a:rPr lang="en-US" sz="2400" dirty="0" smtClean="0"/>
              <a:t>components</a:t>
            </a:r>
            <a:endParaRPr lang="en-US" sz="2400" dirty="0"/>
          </a:p>
          <a:p>
            <a:r>
              <a:rPr lang="en-US" sz="2400" dirty="0"/>
              <a:t>B. Determine the added advantage of combinations of intensification options and changes in the configuration of farm system components in terms of farm system biophysical and economic efficiency.</a:t>
            </a:r>
          </a:p>
          <a:p>
            <a:r>
              <a:rPr lang="en-US" sz="2400" dirty="0"/>
              <a:t>C.  Monitor the evolution of agricultural input and output prices and identify opportunities and constraints for the production and marketing of products by farmers and farmers’ cooperatives in the Africa RISING villages</a:t>
            </a:r>
            <a:r>
              <a:rPr lang="en-US" sz="2400" dirty="0" smtClean="0"/>
              <a:t>.</a:t>
            </a:r>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789</Words>
  <Application>Microsoft Office PowerPoint</Application>
  <PresentationFormat>On-screen Show (4:3)</PresentationFormat>
  <Paragraphs>128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Mali Work Packages</vt:lpstr>
      <vt:lpstr>Slide 2</vt:lpstr>
      <vt:lpstr>WP1: Community Mobilization</vt:lpstr>
      <vt:lpstr>Work Package 1</vt:lpstr>
      <vt:lpstr>Work Package 2: Nutrition</vt:lpstr>
      <vt:lpstr>Work Package 2</vt:lpstr>
      <vt:lpstr>Work Package 3: NRM</vt:lpstr>
      <vt:lpstr>Work Package 3</vt:lpstr>
      <vt:lpstr>WP4: Farm Productivity and Profitability</vt:lpstr>
      <vt:lpstr>WP4 Objectives, cont.</vt:lpstr>
      <vt:lpstr>Work Package 4</vt:lpstr>
      <vt:lpstr>Next Steps</vt:lpstr>
    </vt:vector>
  </TitlesOfParts>
  <Company>icrisat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Mali Work Packages</dc:title>
  <dc:creator>IT</dc:creator>
  <cp:lastModifiedBy>IT</cp:lastModifiedBy>
  <cp:revision>5</cp:revision>
  <dcterms:created xsi:type="dcterms:W3CDTF">2014-02-04T15:05:12Z</dcterms:created>
  <dcterms:modified xsi:type="dcterms:W3CDTF">2014-02-04T15:35:48Z</dcterms:modified>
</cp:coreProperties>
</file>